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518" r:id="rId3"/>
    <p:sldId id="1262" r:id="rId5"/>
    <p:sldId id="1263" r:id="rId6"/>
    <p:sldId id="1264" r:id="rId7"/>
    <p:sldId id="1265" r:id="rId8"/>
    <p:sldId id="1266" r:id="rId9"/>
    <p:sldId id="1267" r:id="rId10"/>
    <p:sldId id="1268" r:id="rId11"/>
    <p:sldId id="1270" r:id="rId12"/>
    <p:sldId id="1261" r:id="rId13"/>
  </p:sldIdLst>
  <p:sldSz cx="12192000" cy="6858000"/>
  <p:notesSz cx="6797675" cy="9928225"/>
  <p:custDataLst>
    <p:tags r:id="rId1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200" kern="1200">
        <a:solidFill>
          <a:schemeClr val="tx2"/>
        </a:solidFill>
        <a:latin typeface="FuturaA Md BT"/>
        <a:ea typeface="宋体" panose="02010600030101010101" pitchFamily="2" charset="-122"/>
        <a:cs typeface="+mn-cs"/>
      </a:defRPr>
    </a:lvl1pPr>
    <a:lvl2pPr marL="609600" algn="l" rtl="0" fontAlgn="base">
      <a:spcBef>
        <a:spcPct val="0"/>
      </a:spcBef>
      <a:spcAft>
        <a:spcPct val="0"/>
      </a:spcAft>
      <a:defRPr sz="3200" kern="1200">
        <a:solidFill>
          <a:schemeClr val="tx2"/>
        </a:solidFill>
        <a:latin typeface="FuturaA Md BT"/>
        <a:ea typeface="宋体" panose="02010600030101010101" pitchFamily="2" charset="-122"/>
        <a:cs typeface="+mn-cs"/>
      </a:defRPr>
    </a:lvl2pPr>
    <a:lvl3pPr marL="1219200" algn="l" rtl="0" fontAlgn="base">
      <a:spcBef>
        <a:spcPct val="0"/>
      </a:spcBef>
      <a:spcAft>
        <a:spcPct val="0"/>
      </a:spcAft>
      <a:defRPr sz="3200" kern="1200">
        <a:solidFill>
          <a:schemeClr val="tx2"/>
        </a:solidFill>
        <a:latin typeface="FuturaA Md BT"/>
        <a:ea typeface="宋体" panose="02010600030101010101" pitchFamily="2" charset="-122"/>
        <a:cs typeface="+mn-cs"/>
      </a:defRPr>
    </a:lvl3pPr>
    <a:lvl4pPr marL="1828800" algn="l" rtl="0" fontAlgn="base">
      <a:spcBef>
        <a:spcPct val="0"/>
      </a:spcBef>
      <a:spcAft>
        <a:spcPct val="0"/>
      </a:spcAft>
      <a:defRPr sz="3200" kern="1200">
        <a:solidFill>
          <a:schemeClr val="tx2"/>
        </a:solidFill>
        <a:latin typeface="FuturaA Md BT"/>
        <a:ea typeface="宋体" panose="02010600030101010101" pitchFamily="2" charset="-122"/>
        <a:cs typeface="+mn-cs"/>
      </a:defRPr>
    </a:lvl4pPr>
    <a:lvl5pPr marL="2438400" algn="l" rtl="0" fontAlgn="base">
      <a:spcBef>
        <a:spcPct val="0"/>
      </a:spcBef>
      <a:spcAft>
        <a:spcPct val="0"/>
      </a:spcAft>
      <a:defRPr sz="3200" kern="1200">
        <a:solidFill>
          <a:schemeClr val="tx2"/>
        </a:solidFill>
        <a:latin typeface="FuturaA Md BT"/>
        <a:ea typeface="宋体" panose="02010600030101010101" pitchFamily="2" charset="-122"/>
        <a:cs typeface="+mn-cs"/>
      </a:defRPr>
    </a:lvl5pPr>
    <a:lvl6pPr marL="3048000" algn="l" defTabSz="1219200" rtl="0" eaLnBrk="1" latinLnBrk="0" hangingPunct="1">
      <a:defRPr sz="3200" kern="1200">
        <a:solidFill>
          <a:schemeClr val="tx2"/>
        </a:solidFill>
        <a:latin typeface="FuturaA Md BT"/>
        <a:ea typeface="宋体" panose="02010600030101010101" pitchFamily="2" charset="-122"/>
        <a:cs typeface="+mn-cs"/>
      </a:defRPr>
    </a:lvl6pPr>
    <a:lvl7pPr marL="3657600" algn="l" defTabSz="1219200" rtl="0" eaLnBrk="1" latinLnBrk="0" hangingPunct="1">
      <a:defRPr sz="3200" kern="1200">
        <a:solidFill>
          <a:schemeClr val="tx2"/>
        </a:solidFill>
        <a:latin typeface="FuturaA Md BT"/>
        <a:ea typeface="宋体" panose="02010600030101010101" pitchFamily="2" charset="-122"/>
        <a:cs typeface="+mn-cs"/>
      </a:defRPr>
    </a:lvl7pPr>
    <a:lvl8pPr marL="4267200" algn="l" defTabSz="1219200" rtl="0" eaLnBrk="1" latinLnBrk="0" hangingPunct="1">
      <a:defRPr sz="3200" kern="1200">
        <a:solidFill>
          <a:schemeClr val="tx2"/>
        </a:solidFill>
        <a:latin typeface="FuturaA Md BT"/>
        <a:ea typeface="宋体" panose="02010600030101010101" pitchFamily="2" charset="-122"/>
        <a:cs typeface="+mn-cs"/>
      </a:defRPr>
    </a:lvl8pPr>
    <a:lvl9pPr marL="4876800" algn="l" defTabSz="1219200" rtl="0" eaLnBrk="1" latinLnBrk="0" hangingPunct="1">
      <a:defRPr sz="3200" kern="1200">
        <a:solidFill>
          <a:schemeClr val="tx2"/>
        </a:solidFill>
        <a:latin typeface="FuturaA Md BT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ovo" initials="l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70C0"/>
    <a:srgbClr val="66CCFF"/>
    <a:srgbClr val="FFFF66"/>
    <a:srgbClr val="FF3399"/>
    <a:srgbClr val="CC99FF"/>
    <a:srgbClr val="00FF99"/>
    <a:srgbClr val="6666FF"/>
    <a:srgbClr val="FF99FF"/>
    <a:srgbClr val="CC66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74" autoAdjust="0"/>
    <p:restoredTop sz="82771" autoAdjust="0"/>
  </p:normalViewPr>
  <p:slideViewPr>
    <p:cSldViewPr>
      <p:cViewPr varScale="1">
        <p:scale>
          <a:sx n="62" d="100"/>
          <a:sy n="62" d="100"/>
        </p:scale>
        <p:origin x="498" y="2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846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gs" Target="tags/tag4.xml"/><Relationship Id="rId17" Type="http://schemas.openxmlformats.org/officeDocument/2006/relationships/commentAuthors" Target="commentAuthors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41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defRPr kumimoji="1" sz="1200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5235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016" y="0"/>
            <a:ext cx="2945659" cy="49641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kumimoji="1" sz="1200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6868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4538"/>
            <a:ext cx="6616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7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357" y="4715907"/>
            <a:ext cx="4984962" cy="446770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95238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814"/>
            <a:ext cx="2945659" cy="49641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 eaLnBrk="1" hangingPunct="1">
              <a:defRPr kumimoji="1" sz="1200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5239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016" y="9431814"/>
            <a:ext cx="2945659" cy="49641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kumimoji="1" sz="1200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39E604E4-B7D4-43E6-ACE0-A1F318D637AE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6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609600" algn="l" rtl="0" eaLnBrk="0" fontAlgn="base" hangingPunct="0">
      <a:spcBef>
        <a:spcPct val="30000"/>
      </a:spcBef>
      <a:spcAft>
        <a:spcPct val="0"/>
      </a:spcAft>
      <a:defRPr kumimoji="1" sz="16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1219200" algn="l" rtl="0" eaLnBrk="0" fontAlgn="base" hangingPunct="0">
      <a:spcBef>
        <a:spcPct val="30000"/>
      </a:spcBef>
      <a:spcAft>
        <a:spcPct val="0"/>
      </a:spcAft>
      <a:defRPr kumimoji="1" sz="16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828800" algn="l" rtl="0" eaLnBrk="0" fontAlgn="base" hangingPunct="0">
      <a:spcBef>
        <a:spcPct val="30000"/>
      </a:spcBef>
      <a:spcAft>
        <a:spcPct val="0"/>
      </a:spcAft>
      <a:defRPr kumimoji="1" sz="16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2438400" algn="l" rtl="0" eaLnBrk="0" fontAlgn="base" hangingPunct="0">
      <a:spcBef>
        <a:spcPct val="30000"/>
      </a:spcBef>
      <a:spcAft>
        <a:spcPct val="0"/>
      </a:spcAft>
      <a:defRPr kumimoji="1" sz="16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30480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2"/>
                </a:solidFill>
                <a:latin typeface="FuturaA Md BT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FuturaA Md BT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FuturaA Md BT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FuturaA Md BT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FuturaA Md BT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FuturaA Md BT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FuturaA Md BT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FuturaA Md BT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FuturaA Md BT"/>
                <a:ea typeface="宋体" panose="02010600030101010101" pitchFamily="2" charset="-122"/>
              </a:defRPr>
            </a:lvl9pPr>
          </a:lstStyle>
          <a:p>
            <a:pPr eaLnBrk="1" hangingPunct="1"/>
            <a:fld id="{3F865BA9-FFCB-47CC-AC0F-3A8D62EA5622}" type="slidenum">
              <a:rPr lang="zh-CN" altLang="en-US" sz="1200" smtClean="0">
                <a:solidFill>
                  <a:schemeClr val="tx1"/>
                </a:solidFill>
                <a:latin typeface="Tahoma" panose="020B0604030504040204" pitchFamily="34" charset="0"/>
              </a:rPr>
            </a:fld>
            <a:endParaRPr lang="en-US" altLang="zh-CN" sz="120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9563" y="869950"/>
            <a:ext cx="6180137" cy="3476625"/>
          </a:xfrm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931" y="4721078"/>
            <a:ext cx="4981815" cy="417812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48055" eaLnBrk="1" hangingPunct="1"/>
            <a:r>
              <a:rPr lang="zh-CN" altLang="en-US" sz="1400" dirty="0">
                <a:solidFill>
                  <a:srgbClr val="C348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微软雅黑" panose="020B0503020204020204" pitchFamily="34" charset="-122"/>
              </a:rPr>
              <a:t>例如：</a:t>
            </a:r>
            <a:endParaRPr lang="en-US" altLang="zh-CN" sz="1400" dirty="0">
              <a:solidFill>
                <a:srgbClr val="C3481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微软雅黑" panose="020B0503020204020204" pitchFamily="34" charset="-122"/>
            </a:endParaRPr>
          </a:p>
          <a:p>
            <a:pPr defTabSz="948055" eaLnBrk="1" hangingPunct="1"/>
            <a:r>
              <a:rPr lang="zh-CN" altLang="en-US" sz="1400" dirty="0">
                <a:solidFill>
                  <a:srgbClr val="C348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微软雅黑" panose="020B0503020204020204" pitchFamily="34" charset="-122"/>
              </a:rPr>
              <a:t>哔哩哔哩创新分析</a:t>
            </a:r>
            <a:endParaRPr lang="en-US" altLang="zh-CN" sz="1400" dirty="0">
              <a:solidFill>
                <a:srgbClr val="C3481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微软雅黑" panose="020B0503020204020204" pitchFamily="34" charset="-122"/>
            </a:endParaRPr>
          </a:p>
          <a:p>
            <a:pPr defTabSz="948055" eaLnBrk="1" hangingPunct="1"/>
            <a:r>
              <a:rPr kumimoji="1" lang="zh-CN" altLang="en-US" sz="1400" i="1" dirty="0">
                <a:latin typeface="+mn-ea"/>
              </a:rPr>
              <a:t>沙河班</a:t>
            </a:r>
            <a:endParaRPr kumimoji="1" lang="en-US" altLang="zh-CN" sz="1400" i="1" dirty="0">
              <a:latin typeface="+mn-ea"/>
            </a:endParaRPr>
          </a:p>
          <a:p>
            <a:pPr defTabSz="948055" eaLnBrk="1" hangingPunct="1"/>
            <a:r>
              <a:rPr kumimoji="1" lang="zh-CN" altLang="en-US" sz="1400" i="1" dirty="0">
                <a:latin typeface="+mn-ea"/>
              </a:rPr>
              <a:t>计算机学院 </a:t>
            </a:r>
            <a:r>
              <a:rPr kumimoji="1" lang="en-US" altLang="zh-CN" sz="1400" i="1" dirty="0">
                <a:latin typeface="+mn-ea"/>
              </a:rPr>
              <a:t>2022123456 </a:t>
            </a:r>
            <a:r>
              <a:rPr kumimoji="1" lang="zh-CN" altLang="en-US" sz="1400" i="1" dirty="0">
                <a:latin typeface="+mn-ea"/>
              </a:rPr>
              <a:t>王浩然 </a:t>
            </a:r>
            <a:r>
              <a:rPr kumimoji="1" lang="en-US" altLang="zh-CN" sz="1400" i="1" dirty="0">
                <a:latin typeface="+mn-ea"/>
              </a:rPr>
              <a:t>13987654321</a:t>
            </a:r>
            <a:endParaRPr lang="en-US" altLang="zh-CN" sz="1400" dirty="0">
              <a:solidFill>
                <a:srgbClr val="C3481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anose="020B060403050404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高德地图与百度地图的导航大战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2013年10月，百度公司把高德地图告上法庭，声称高德在无事实依据的情况下指责百度“卖假药”、“把用户导入沟里”，对百度公司声誉造成不利影响。据了解，高德方面也已经决定对百度提出反诉。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此前，双方就导航免费互相指责对手，曾爆发大规模“口水战”，2013年8月28日，百度地图官微宣布旗下百度导航业务永久全免费；随后，高德导航官微发布长微博，宣布高德导航手机应用即日起实行免费政策，并表示于29日召开发布会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但就在8月29日上午，百度地图官微再次发布重要决定，宣布对之前购买过百度导航的用户将进行全部退款，当天下午高德召开发布会，对百度向付费用户退款的举措，高德高层称，百度是互联网公司，本来就不应收费，导航不专业应给用户赔钱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书籍、论文的引用格式可使用百度学术网站（</a:t>
            </a:r>
            <a:r>
              <a:rPr lang="en-US" altLang="zh-CN" dirty="0"/>
              <a:t>xueshu.baidu.com</a:t>
            </a:r>
            <a:r>
              <a:rPr lang="zh-CN" altLang="en-US" dirty="0"/>
              <a:t>）上的引用格式，方法是在百度学术上搜索相关书籍、论文，点击“引用”，然后选择“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PingFangSC-Semibold"/>
              </a:rPr>
              <a:t>GB/T 7714</a:t>
            </a:r>
            <a:r>
              <a:rPr lang="zh-CN" altLang="en-US" dirty="0"/>
              <a:t>”格式的引用。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9E604E4-B7D4-43E6-ACE0-A1F318D637AE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 flipV="1">
            <a:off x="431800" y="1268413"/>
            <a:ext cx="113284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zh-CN" altLang="en-US" sz="3200">
              <a:latin typeface="FuturaA Md BT" charset="0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1101957" y="6453189"/>
            <a:ext cx="1090044" cy="3248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lIns="120651" tIns="59267" rIns="120651" bIns="59267">
            <a:spAutoFit/>
          </a:bodyPr>
          <a:lstStyle/>
          <a:p>
            <a:pPr algn="r" eaLnBrk="0" hangingPunct="0">
              <a:defRPr/>
            </a:pPr>
            <a:r>
              <a:rPr lang="zh-CN" altLang="en-US" sz="1335">
                <a:latin typeface="FuturaA Md BT" charset="0"/>
              </a:rPr>
              <a:t>   </a:t>
            </a:r>
            <a:r>
              <a:rPr lang="en-US" altLang="zh-CN" sz="1335">
                <a:latin typeface="FuturaA Md BT" charset="0"/>
              </a:rPr>
              <a:t>Page </a:t>
            </a:r>
            <a:fld id="{FEB369E1-783D-4E83-9C69-8CE61697A308}" type="slidenum">
              <a:rPr lang="en-US" altLang="zh-CN" sz="1335">
                <a:latin typeface="FuturaA Md BT" charset="0"/>
              </a:rPr>
            </a:fld>
            <a:endParaRPr lang="en-US" altLang="zh-CN" sz="1335">
              <a:latin typeface="FuturaA Md BT" charset="0"/>
            </a:endParaRPr>
          </a:p>
        </p:txBody>
      </p:sp>
      <p:grpSp>
        <p:nvGrpSpPr>
          <p:cNvPr id="5" name="Group 10"/>
          <p:cNvGrpSpPr/>
          <p:nvPr userDrawn="1"/>
        </p:nvGrpSpPr>
        <p:grpSpPr bwMode="auto">
          <a:xfrm>
            <a:off x="1102786" y="5516566"/>
            <a:ext cx="11087100" cy="1435555"/>
            <a:chOff x="249" y="2341"/>
            <a:chExt cx="5178" cy="1702"/>
          </a:xfrm>
        </p:grpSpPr>
        <p:pic>
          <p:nvPicPr>
            <p:cNvPr id="6" name="Picture 11" descr="未命名-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" y="2341"/>
              <a:ext cx="5178" cy="1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12"/>
            <p:cNvSpPr>
              <a:spLocks noChangeArrowheads="1"/>
            </p:cNvSpPr>
            <p:nvPr/>
          </p:nvSpPr>
          <p:spPr bwMode="gray">
            <a:xfrm>
              <a:off x="1891" y="3593"/>
              <a:ext cx="86" cy="450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endParaRPr lang="zh-CN" altLang="en-US" sz="1865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endParaRPr>
            </a:p>
          </p:txBody>
        </p:sp>
      </p:grpSp>
      <p:pic>
        <p:nvPicPr>
          <p:cNvPr id="8" name="Picture 16" descr="logo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20" y="333375"/>
            <a:ext cx="3599125" cy="719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2677" name="Rectangle 5"/>
          <p:cNvSpPr>
            <a:spLocks noGrp="1" noChangeArrowheads="1"/>
          </p:cNvSpPr>
          <p:nvPr>
            <p:ph type="ctrTitle" sz="quarter" hasCustomPrompt="1"/>
          </p:nvPr>
        </p:nvSpPr>
        <p:spPr bwMode="auto">
          <a:xfrm>
            <a:off x="1871133" y="2133600"/>
            <a:ext cx="8441267" cy="11430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0488" tIns="44450" rIns="90488" bIns="44450" numCol="1" anchor="ctr" anchorCtr="1" compatLnSpc="1"/>
          <a:lstStyle>
            <a:lvl1pPr>
              <a:defRPr/>
            </a:lvl1pPr>
          </a:lstStyle>
          <a:p>
            <a:r>
              <a:rPr lang="en-US" altLang="zh-CN"/>
              <a:t>TITLE</a:t>
            </a:r>
            <a:endParaRPr lang="en-US" altLang="zh-CN"/>
          </a:p>
        </p:txBody>
      </p:sp>
    </p:spTree>
  </p:cSld>
  <p:clrMapOvr>
    <a:masterClrMapping/>
  </p:clrMapOvr>
  <p:transition>
    <p:strips dir="r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>
    <p:strips dir="r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735637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73563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>
    <p:strips dir="r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045635" y="1484313"/>
            <a:ext cx="4948767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2" y="1484313"/>
            <a:ext cx="4948767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>
    <p:strips dir="r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045635" y="1484313"/>
            <a:ext cx="4948767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2" y="1484313"/>
            <a:ext cx="4948767" cy="21859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7602" y="3822702"/>
            <a:ext cx="4948767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>
    <p:strips dir="r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7356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>
    <p:strips dir="r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1045634" y="1484313"/>
            <a:ext cx="10100733" cy="4525963"/>
          </a:xfrm>
        </p:spPr>
        <p:txBody>
          <a:bodyPr/>
          <a:lstStyle/>
          <a:p>
            <a:pPr lvl="0"/>
            <a:endParaRPr lang="zh-CN" altLang="en-US" noProof="0"/>
          </a:p>
        </p:txBody>
      </p:sp>
    </p:spTree>
  </p:cSld>
  <p:clrMapOvr>
    <a:masterClrMapping/>
  </p:clrMapOvr>
  <p:transition>
    <p:strips dir="r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392" y="34924"/>
            <a:ext cx="11247040" cy="731093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>
    <p:strips dir="r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5335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5"/>
            </a:lvl1pPr>
            <a:lvl2pPr marL="609600" indent="0">
              <a:buNone/>
              <a:defRPr sz="2400"/>
            </a:lvl2pPr>
            <a:lvl3pPr marL="1219200" indent="0">
              <a:buNone/>
              <a:defRPr sz="2135"/>
            </a:lvl3pPr>
            <a:lvl4pPr marL="1828800" indent="0">
              <a:buNone/>
              <a:defRPr sz="1865"/>
            </a:lvl4pPr>
            <a:lvl5pPr marL="2438400" indent="0">
              <a:buNone/>
              <a:defRPr sz="1865"/>
            </a:lvl5pPr>
            <a:lvl6pPr marL="3048000" indent="0">
              <a:buNone/>
              <a:defRPr sz="1865"/>
            </a:lvl6pPr>
            <a:lvl7pPr marL="3657600" indent="0">
              <a:buNone/>
              <a:defRPr sz="1865"/>
            </a:lvl7pPr>
            <a:lvl8pPr marL="4267200" indent="0">
              <a:buNone/>
              <a:defRPr sz="1865"/>
            </a:lvl8pPr>
            <a:lvl9pPr marL="48768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>
    <p:strips dir="r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45635" y="1484313"/>
            <a:ext cx="4948767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2" y="1484313"/>
            <a:ext cx="4948767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>
    <p:strips dir="r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>
    <p:strips dir="r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>
    <p:strips dir="r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strips dir="r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  <a:prstGeom prst="rect">
            <a:avLst/>
          </a:prstGeo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>
    <p:strips dir="r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>
    <p:strips dir="ru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2.jpeg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Rectangle 2"/>
          <p:cNvSpPr>
            <a:spLocks noChangeArrowheads="1"/>
          </p:cNvSpPr>
          <p:nvPr/>
        </p:nvSpPr>
        <p:spPr bwMode="auto">
          <a:xfrm>
            <a:off x="11150047" y="6453189"/>
            <a:ext cx="1041954" cy="3248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lIns="120651" tIns="59267" rIns="120651" bIns="59267">
            <a:spAutoFit/>
          </a:bodyPr>
          <a:lstStyle/>
          <a:p>
            <a:pPr algn="r" eaLnBrk="0" hangingPunct="0">
              <a:defRPr/>
            </a:pPr>
            <a:r>
              <a:rPr lang="zh-CN" altLang="en-US" sz="1335">
                <a:latin typeface="FuturaA Md BT" charset="0"/>
              </a:rPr>
              <a:t>  </a:t>
            </a:r>
            <a:r>
              <a:rPr lang="en-US" altLang="zh-CN" sz="1335">
                <a:latin typeface="FuturaA Md BT" charset="0"/>
              </a:rPr>
              <a:t>Page </a:t>
            </a:r>
            <a:fld id="{0E00DC89-7662-483E-9F20-6C94E6B6B8FB}" type="slidenum">
              <a:rPr lang="en-US" altLang="zh-CN" sz="1335">
                <a:latin typeface="FuturaA Md BT" charset="0"/>
              </a:rPr>
            </a:fld>
            <a:endParaRPr lang="en-US" altLang="zh-CN" sz="1335">
              <a:latin typeface="FuturaA Md BT" charset="0"/>
            </a:endParaRPr>
          </a:p>
        </p:txBody>
      </p:sp>
      <p:sp>
        <p:nvSpPr>
          <p:cNvPr id="411652" name="Line 4"/>
          <p:cNvSpPr>
            <a:spLocks noChangeShapeType="1"/>
          </p:cNvSpPr>
          <p:nvPr/>
        </p:nvSpPr>
        <p:spPr bwMode="auto">
          <a:xfrm>
            <a:off x="239186" y="765175"/>
            <a:ext cx="11618383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zh-CN" altLang="en-US" sz="3200">
              <a:latin typeface="FuturaA Md BT" charset="0"/>
            </a:endParaRPr>
          </a:p>
        </p:txBody>
      </p:sp>
      <p:sp>
        <p:nvSpPr>
          <p:cNvPr id="411653" name="Rectangle 5"/>
          <p:cNvSpPr>
            <a:spLocks noChangeArrowheads="1"/>
          </p:cNvSpPr>
          <p:nvPr/>
        </p:nvSpPr>
        <p:spPr bwMode="auto">
          <a:xfrm>
            <a:off x="0" y="6237289"/>
            <a:ext cx="12192000" cy="61213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20651" tIns="59267" rIns="120651" bIns="59267">
            <a:spAutoFit/>
          </a:bodyPr>
          <a:lstStyle/>
          <a:p>
            <a:pPr eaLnBrk="0" hangingPunct="0">
              <a:defRPr/>
            </a:pPr>
            <a:r>
              <a:rPr lang="zh-CN" altLang="en-US" sz="3200" b="1">
                <a:solidFill>
                  <a:srgbClr val="436ACB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      </a:t>
            </a:r>
            <a:endParaRPr lang="zh-CN" altLang="en-US" sz="3200" b="1">
              <a:latin typeface="FuturaA Md BT" charset="0"/>
              <a:ea typeface="隶书" panose="02010509060101010101" pitchFamily="49" charset="-122"/>
            </a:endParaRPr>
          </a:p>
        </p:txBody>
      </p:sp>
      <p:sp>
        <p:nvSpPr>
          <p:cNvPr id="15365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45634" y="1484313"/>
            <a:ext cx="1010073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</p:txBody>
      </p:sp>
      <p:pic>
        <p:nvPicPr>
          <p:cNvPr id="15366" name="Picture 10" descr="logo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18" y="115889"/>
            <a:ext cx="2446999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>
    <p:strips dir="ru"/>
  </p:transition>
  <p:txStyles>
    <p:titleStyle>
      <a:lvl1pPr algn="r" rtl="0" eaLnBrk="0" fontAlgn="base" hangingPunct="0">
        <a:spcBef>
          <a:spcPct val="0"/>
        </a:spcBef>
        <a:spcAft>
          <a:spcPct val="0"/>
        </a:spcAft>
        <a:defRPr sz="4800" b="1">
          <a:solidFill>
            <a:schemeClr val="tx2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800" b="1">
          <a:solidFill>
            <a:schemeClr val="tx2"/>
          </a:solidFill>
          <a:latin typeface="华文中宋" panose="02010600040101010101" pitchFamily="2" charset="-122"/>
          <a:ea typeface="华文中宋" panose="02010600040101010101" pitchFamily="2" charset="-122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800" b="1">
          <a:solidFill>
            <a:schemeClr val="tx2"/>
          </a:solidFill>
          <a:latin typeface="华文中宋" panose="02010600040101010101" pitchFamily="2" charset="-122"/>
          <a:ea typeface="华文中宋" panose="02010600040101010101" pitchFamily="2" charset="-122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800" b="1">
          <a:solidFill>
            <a:schemeClr val="tx2"/>
          </a:solidFill>
          <a:latin typeface="华文中宋" panose="02010600040101010101" pitchFamily="2" charset="-122"/>
          <a:ea typeface="华文中宋" panose="02010600040101010101" pitchFamily="2" charset="-122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800" b="1">
          <a:solidFill>
            <a:schemeClr val="tx2"/>
          </a:solidFill>
          <a:latin typeface="华文中宋" panose="02010600040101010101" pitchFamily="2" charset="-122"/>
          <a:ea typeface="华文中宋" panose="02010600040101010101" pitchFamily="2" charset="-122"/>
        </a:defRPr>
      </a:lvl5pPr>
      <a:lvl6pPr marL="609600" algn="r" rtl="0" fontAlgn="base">
        <a:spcBef>
          <a:spcPct val="0"/>
        </a:spcBef>
        <a:spcAft>
          <a:spcPct val="0"/>
        </a:spcAft>
        <a:defRPr sz="4800" b="1">
          <a:solidFill>
            <a:schemeClr val="tx2"/>
          </a:solidFill>
          <a:latin typeface="华文中宋" panose="02010600040101010101" pitchFamily="2" charset="-122"/>
          <a:ea typeface="华文中宋" panose="02010600040101010101" pitchFamily="2" charset="-122"/>
        </a:defRPr>
      </a:lvl6pPr>
      <a:lvl7pPr marL="1219200" algn="r" rtl="0" fontAlgn="base">
        <a:spcBef>
          <a:spcPct val="0"/>
        </a:spcBef>
        <a:spcAft>
          <a:spcPct val="0"/>
        </a:spcAft>
        <a:defRPr sz="4800" b="1">
          <a:solidFill>
            <a:schemeClr val="tx2"/>
          </a:solidFill>
          <a:latin typeface="华文中宋" panose="02010600040101010101" pitchFamily="2" charset="-122"/>
          <a:ea typeface="华文中宋" panose="02010600040101010101" pitchFamily="2" charset="-122"/>
        </a:defRPr>
      </a:lvl7pPr>
      <a:lvl8pPr marL="1828800" algn="r" rtl="0" fontAlgn="base">
        <a:spcBef>
          <a:spcPct val="0"/>
        </a:spcBef>
        <a:spcAft>
          <a:spcPct val="0"/>
        </a:spcAft>
        <a:defRPr sz="4800" b="1">
          <a:solidFill>
            <a:schemeClr val="tx2"/>
          </a:solidFill>
          <a:latin typeface="华文中宋" panose="02010600040101010101" pitchFamily="2" charset="-122"/>
          <a:ea typeface="华文中宋" panose="02010600040101010101" pitchFamily="2" charset="-122"/>
        </a:defRPr>
      </a:lvl8pPr>
      <a:lvl9pPr marL="2438400" algn="r" rtl="0" fontAlgn="base">
        <a:spcBef>
          <a:spcPct val="0"/>
        </a:spcBef>
        <a:spcAft>
          <a:spcPct val="0"/>
        </a:spcAft>
        <a:defRPr sz="4800" b="1">
          <a:solidFill>
            <a:schemeClr val="tx2"/>
          </a:solidFill>
          <a:latin typeface="华文中宋" panose="02010600040101010101" pitchFamily="2" charset="-122"/>
          <a:ea typeface="华文中宋" panose="02010600040101010101" pitchFamily="2" charset="-122"/>
        </a:defRPr>
      </a:lvl9pPr>
    </p:titleStyle>
    <p:bodyStyle>
      <a:lvl1pPr marL="455295" indent="-455295" algn="l" rtl="0" eaLnBrk="0" fontAlgn="base" hangingPunct="0">
        <a:spcBef>
          <a:spcPct val="50000"/>
        </a:spcBef>
        <a:spcAft>
          <a:spcPct val="0"/>
        </a:spcAft>
        <a:buClr>
          <a:srgbClr val="0066FF"/>
        </a:buClr>
        <a:buFont typeface="Wingdings" panose="05000000000000000000" pitchFamily="2" charset="2"/>
        <a:buChar char="n"/>
        <a:defRPr sz="3735">
          <a:solidFill>
            <a:schemeClr val="tx1"/>
          </a:solidFill>
          <a:latin typeface="+mn-lt"/>
          <a:ea typeface="+mn-ea"/>
          <a:cs typeface="+mn-cs"/>
        </a:defRPr>
      </a:lvl1pPr>
      <a:lvl2pPr marL="988695" indent="-381000" algn="l" rtl="0" eaLnBrk="0" fontAlgn="base" hangingPunct="0">
        <a:spcBef>
          <a:spcPct val="50000"/>
        </a:spcBef>
        <a:spcAft>
          <a:spcPct val="0"/>
        </a:spcAft>
        <a:buClr>
          <a:srgbClr val="F35B1B"/>
        </a:buClr>
        <a:buSzPct val="83000"/>
        <a:buFont typeface="Wingdings" panose="05000000000000000000" pitchFamily="2" charset="2"/>
        <a:buChar char="l"/>
        <a:defRPr sz="3200">
          <a:solidFill>
            <a:schemeClr val="tx1"/>
          </a:solidFill>
          <a:latin typeface="+mn-lt"/>
          <a:ea typeface="+mn-ea"/>
        </a:defRPr>
      </a:lvl2pPr>
      <a:lvl3pPr marL="1522095" indent="-381000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SzPct val="88000"/>
        <a:buFont typeface="Wingdings" panose="05000000000000000000" pitchFamily="2" charset="2"/>
        <a:buChar char="Ø"/>
        <a:defRPr sz="2665">
          <a:solidFill>
            <a:schemeClr val="tx1"/>
          </a:solidFill>
          <a:latin typeface="+mn-lt"/>
          <a:ea typeface="+mn-ea"/>
        </a:defRPr>
      </a:lvl3pPr>
      <a:lvl4pPr marL="1970405" indent="-296545" algn="l" rtl="0" eaLnBrk="0" fontAlgn="base" hangingPunct="0">
        <a:spcBef>
          <a:spcPct val="50000"/>
        </a:spcBef>
        <a:spcAft>
          <a:spcPct val="0"/>
        </a:spcAft>
        <a:buClr>
          <a:srgbClr val="F35B1B"/>
        </a:buClr>
        <a:buSzPct val="135000"/>
        <a:buChar char="–"/>
        <a:defRPr sz="2665">
          <a:solidFill>
            <a:schemeClr val="tx1"/>
          </a:solidFill>
          <a:latin typeface="+mn-lt"/>
          <a:ea typeface="+mn-ea"/>
        </a:defRPr>
      </a:lvl4pPr>
      <a:lvl5pPr marL="2368550" indent="-245745" algn="l" rtl="0" eaLnBrk="0" fontAlgn="base" hangingPunct="0">
        <a:spcBef>
          <a:spcPct val="20000"/>
        </a:spcBef>
        <a:spcAft>
          <a:spcPct val="0"/>
        </a:spcAft>
        <a:buChar char="»"/>
        <a:defRPr sz="2665">
          <a:solidFill>
            <a:schemeClr val="tx1"/>
          </a:solidFill>
          <a:latin typeface="Times New Roman" panose="02020603050405020304" pitchFamily="18" charset="0"/>
          <a:ea typeface="+mn-ea"/>
        </a:defRPr>
      </a:lvl5pPr>
      <a:lvl6pPr marL="2978150" indent="-245745" algn="l" rtl="0" fontAlgn="base">
        <a:spcBef>
          <a:spcPct val="20000"/>
        </a:spcBef>
        <a:spcAft>
          <a:spcPct val="0"/>
        </a:spcAft>
        <a:buChar char="»"/>
        <a:defRPr sz="2665">
          <a:solidFill>
            <a:schemeClr val="tx1"/>
          </a:solidFill>
          <a:latin typeface="Times New Roman" panose="02020603050405020304" pitchFamily="18" charset="0"/>
          <a:ea typeface="+mn-ea"/>
        </a:defRPr>
      </a:lvl6pPr>
      <a:lvl7pPr marL="3587750" indent="-245745" algn="l" rtl="0" fontAlgn="base">
        <a:spcBef>
          <a:spcPct val="20000"/>
        </a:spcBef>
        <a:spcAft>
          <a:spcPct val="0"/>
        </a:spcAft>
        <a:buChar char="»"/>
        <a:defRPr sz="2665">
          <a:solidFill>
            <a:schemeClr val="tx1"/>
          </a:solidFill>
          <a:latin typeface="Times New Roman" panose="02020603050405020304" pitchFamily="18" charset="0"/>
          <a:ea typeface="+mn-ea"/>
        </a:defRPr>
      </a:lvl7pPr>
      <a:lvl8pPr marL="4197350" indent="-245745" algn="l" rtl="0" fontAlgn="base">
        <a:spcBef>
          <a:spcPct val="20000"/>
        </a:spcBef>
        <a:spcAft>
          <a:spcPct val="0"/>
        </a:spcAft>
        <a:buChar char="»"/>
        <a:defRPr sz="2665">
          <a:solidFill>
            <a:schemeClr val="tx1"/>
          </a:solidFill>
          <a:latin typeface="Times New Roman" panose="02020603050405020304" pitchFamily="18" charset="0"/>
          <a:ea typeface="+mn-ea"/>
        </a:defRPr>
      </a:lvl8pPr>
      <a:lvl9pPr marL="4806950" indent="-245745" algn="l" rtl="0" fontAlgn="base">
        <a:spcBef>
          <a:spcPct val="20000"/>
        </a:spcBef>
        <a:spcAft>
          <a:spcPct val="0"/>
        </a:spcAft>
        <a:buChar char="»"/>
        <a:defRPr sz="2665">
          <a:solidFill>
            <a:schemeClr val="tx1"/>
          </a:solidFill>
          <a:latin typeface="Times New Roman" panose="02020603050405020304" pitchFamily="18" charset="0"/>
          <a:ea typeface="+mn-ea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tags" Target="../tags/tag3.xml"/><Relationship Id="rId2" Type="http://schemas.openxmlformats.org/officeDocument/2006/relationships/image" Target="../media/image7.png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28736"/>
            <a:ext cx="12192000" cy="333636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C348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高德地图创新分析</a:t>
            </a:r>
            <a:endParaRPr lang="zh-CN" altLang="en-US" dirty="0">
              <a:solidFill>
                <a:srgbClr val="C3481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7412" name="Rectangle 7"/>
          <p:cNvSpPr>
            <a:spLocks noChangeArrowheads="1"/>
          </p:cNvSpPr>
          <p:nvPr/>
        </p:nvSpPr>
        <p:spPr bwMode="auto">
          <a:xfrm>
            <a:off x="0" y="4557125"/>
            <a:ext cx="12192000" cy="1632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0651" tIns="59267" rIns="120651" bIns="59267" anchor="ctr" anchorCtr="1"/>
          <a:lstStyle/>
          <a:p>
            <a:pPr algn="ctr">
              <a:lnSpc>
                <a:spcPct val="130000"/>
              </a:lnSpc>
            </a:pPr>
            <a:r>
              <a:rPr lang="zh-CN" altLang="en-US" sz="2400" b="1" dirty="0">
                <a:latin typeface="+mn-ea"/>
                <a:ea typeface="+mn-ea"/>
              </a:rPr>
              <a:t>沙河班</a:t>
            </a:r>
            <a:r>
              <a:rPr lang="en-US" altLang="zh-CN" sz="2400" b="1" dirty="0">
                <a:latin typeface="+mn-ea"/>
                <a:ea typeface="+mn-ea"/>
              </a:rPr>
              <a:t> </a:t>
            </a:r>
            <a:endParaRPr lang="en-US" altLang="zh-CN" sz="2400" b="1" dirty="0">
              <a:latin typeface="+mn-ea"/>
              <a:ea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400" b="1" dirty="0">
                <a:latin typeface="+mn-ea"/>
                <a:ea typeface="+mn-ea"/>
              </a:rPr>
              <a:t>网络空间安全学院 学号：</a:t>
            </a:r>
            <a:r>
              <a:rPr lang="en-US" altLang="zh-CN" sz="2400" b="1" dirty="0">
                <a:latin typeface="+mn-ea"/>
                <a:ea typeface="+mn-ea"/>
              </a:rPr>
              <a:t>2023211475</a:t>
            </a:r>
            <a:r>
              <a:rPr lang="zh-CN" altLang="en-US" sz="2400" b="1" dirty="0">
                <a:latin typeface="+mn-ea"/>
                <a:ea typeface="+mn-ea"/>
              </a:rPr>
              <a:t> 姓名：王鸣一 手机号：</a:t>
            </a:r>
            <a:r>
              <a:rPr lang="en-US" altLang="zh-CN" sz="2400" b="1" dirty="0">
                <a:latin typeface="+mn-ea"/>
                <a:ea typeface="+mn-ea"/>
              </a:rPr>
              <a:t>19303272071</a:t>
            </a:r>
            <a:endParaRPr lang="en-US" altLang="zh-CN" sz="2400" b="1" dirty="0">
              <a:latin typeface="+mn-ea"/>
              <a:ea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99856" y="260648"/>
            <a:ext cx="7392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2023《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互联网创新的道与术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》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期末作业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2" name="矩形: 圆角 3"/>
          <p:cNvSpPr/>
          <p:nvPr/>
        </p:nvSpPr>
        <p:spPr bwMode="auto">
          <a:xfrm>
            <a:off x="479376" y="1484784"/>
            <a:ext cx="8856984" cy="576064"/>
          </a:xfrm>
          <a:prstGeom prst="roundRect">
            <a:avLst/>
          </a:prstGeom>
          <a:solidFill>
            <a:srgbClr val="FFFF00"/>
          </a:solidFill>
          <a:ln w="25400" cap="flat" cmpd="sng" algn="ctr">
            <a:solidFill>
              <a:schemeClr val="tx2"/>
            </a:solidFill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/>
          <a:lstStyle/>
          <a:p>
            <a:pPr algn="l" defTabSz="948055" rt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FF0000"/>
                </a:solidFill>
                <a:latin typeface="+mn-ea"/>
              </a:rPr>
              <a:t>本文件可在北邮教学云平台本课程主页的“作业”目录里下载</a:t>
            </a:r>
            <a:endParaRPr kumimoji="1" lang="en-US" altLang="zh-CN" sz="2400" b="1" dirty="0">
              <a:solidFill>
                <a:srgbClr val="FF0000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8279"/>
    </mc:Choice>
    <mc:Fallback>
      <p:transition advTm="1827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主要参考资料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6219" y="980728"/>
            <a:ext cx="11404848" cy="5544616"/>
          </a:xfrm>
          <a:solidFill>
            <a:schemeClr val="bg1"/>
          </a:solidFill>
        </p:spPr>
        <p:txBody>
          <a:bodyPr numCol="2" spcCol="216000"/>
          <a:lstStyle/>
          <a:p>
            <a:pPr marL="0" indent="0">
              <a:buNone/>
            </a:pPr>
            <a:r>
              <a:rPr lang="en-US" altLang="zh-CN" sz="2000" dirty="0">
                <a:latin typeface="+mn-ea"/>
              </a:rPr>
              <a:t>[1]</a:t>
            </a:r>
            <a:r>
              <a:rPr lang="zh-CN" altLang="en-US" sz="2000" dirty="0">
                <a:latin typeface="+mn-ea"/>
              </a:rPr>
              <a:t>高德地图用户报告</a:t>
            </a:r>
            <a:r>
              <a:rPr lang="en-US" altLang="zh-CN" sz="2000" dirty="0">
                <a:latin typeface="+mn-ea"/>
              </a:rPr>
              <a:t> </a:t>
            </a:r>
            <a:r>
              <a:rPr lang="zh-CN" altLang="en-US" sz="2000" dirty="0">
                <a:latin typeface="+mn-ea"/>
              </a:rPr>
              <a:t>https://www.hangyan.co/charts/3087093967037138546</a:t>
            </a:r>
            <a:endParaRPr lang="zh-CN" altLang="en-US" sz="2000" dirty="0">
              <a:latin typeface="+mn-ea"/>
            </a:endParaRPr>
          </a:p>
          <a:p>
            <a:pPr marL="0" indent="0">
              <a:buNone/>
            </a:pPr>
            <a:r>
              <a:rPr lang="en-US" altLang="zh-CN" sz="2000" dirty="0">
                <a:latin typeface="+mn-ea"/>
              </a:rPr>
              <a:t>[2]</a:t>
            </a:r>
            <a:r>
              <a:rPr lang="zh-CN" altLang="en-US" sz="2000" dirty="0">
                <a:latin typeface="+mn-ea"/>
              </a:rPr>
              <a:t>高德地图简介</a:t>
            </a:r>
            <a:r>
              <a:rPr lang="en-US" altLang="zh-CN" sz="2000" dirty="0">
                <a:latin typeface="+mn-ea"/>
              </a:rPr>
              <a:t>https://baike.sogou.com/v49167221.htm?fromTitle=%E9%AB%98%E5%BE%B7%E5%9C%B0%E5%9B%BE</a:t>
            </a:r>
            <a:endParaRPr lang="en-US" altLang="zh-CN" sz="2000" dirty="0">
              <a:latin typeface="+mn-ea"/>
            </a:endParaRPr>
          </a:p>
          <a:p>
            <a:pPr marL="0" indent="0">
              <a:buNone/>
            </a:pPr>
            <a:r>
              <a:rPr lang="en-US" altLang="zh-CN" sz="2000" dirty="0">
                <a:latin typeface="+mn-ea"/>
              </a:rPr>
              <a:t>[3]</a:t>
            </a:r>
            <a:r>
              <a:rPr lang="zh-CN" altLang="en-US" sz="2000" dirty="0">
                <a:latin typeface="+mn-ea"/>
              </a:rPr>
              <a:t>百度百科https://baike.baidu.com/item/%E9%AB%98%E5%BE%B7%E5%9C%B0%E5%9B%BE/2726788</a:t>
            </a:r>
            <a:endParaRPr lang="zh-CN" altLang="en-US" sz="2000" dirty="0">
              <a:latin typeface="+mn-ea"/>
            </a:endParaRPr>
          </a:p>
        </p:txBody>
      </p:sp>
    </p:spTree>
  </p:cSld>
  <p:clrMapOvr>
    <a:masterClrMapping/>
  </p:clrMapOvr>
  <p:transition>
    <p:strips dir="r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企业简介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800"/>
              <a:t>高德地图(Amap) 是一款免费的地图导航产品</a:t>
            </a:r>
            <a:endParaRPr lang="zh-CN" altLang="en-US" sz="2800"/>
          </a:p>
          <a:p>
            <a:r>
              <a:rPr lang="zh-CN" altLang="en-US" sz="2800"/>
              <a:t>2002年08月，高德软件有限公司成立，GIS服务商出身</a:t>
            </a:r>
            <a:endParaRPr lang="zh-CN" altLang="en-US" sz="2800"/>
          </a:p>
          <a:p>
            <a:r>
              <a:rPr lang="en-US" altLang="zh-CN" sz="2800"/>
              <a:t>2002</a:t>
            </a:r>
            <a:r>
              <a:rPr lang="zh-CN" altLang="en-US" sz="2800"/>
              <a:t>到</a:t>
            </a:r>
            <a:r>
              <a:rPr lang="en-US" altLang="zh-CN" sz="2800"/>
              <a:t>2013</a:t>
            </a:r>
            <a:r>
              <a:rPr lang="zh-CN" altLang="en-US" sz="2800"/>
              <a:t>年先后向宝马、奔驰、本田、一汽大众、奥迪等车型提供</a:t>
            </a:r>
            <a:r>
              <a:rPr lang="zh-CN" altLang="en-US" sz="2800"/>
              <a:t>地图导航</a:t>
            </a:r>
            <a:endParaRPr lang="zh-CN" altLang="en-US" sz="2800"/>
          </a:p>
          <a:p>
            <a:r>
              <a:rPr lang="zh-CN" altLang="en-US" sz="2800"/>
              <a:t>2013年05月，阿里巴巴2.9亿美元入驻高德，成为高德第一大股东。</a:t>
            </a:r>
            <a:r>
              <a:rPr lang="zh-CN" altLang="en-US" sz="2800">
                <a:sym typeface="+mn-ea"/>
              </a:rPr>
              <a:t>2014年02月，阿里巴巴斥资11亿美元完成对高德地图的全资收购。高德成为阿里巴巴全资子公司</a:t>
            </a:r>
            <a:endParaRPr lang="zh-CN" altLang="en-US" sz="2800"/>
          </a:p>
        </p:txBody>
      </p:sp>
    </p:spTree>
  </p:cSld>
  <p:clrMapOvr>
    <a:masterClrMapping/>
  </p:clrMapOvr>
  <p:transition>
    <p:strips dir="r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高德地图互联网创新之道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高德地图作为互联网领域的企业，属于信息这一类</a:t>
            </a:r>
            <a:r>
              <a:rPr lang="zh-CN" altLang="en-US"/>
              <a:t>无形资产；</a:t>
            </a:r>
            <a:endParaRPr lang="zh-CN" altLang="en-US"/>
          </a:p>
          <a:p>
            <a:r>
              <a:rPr lang="zh-CN" altLang="en-US"/>
              <a:t>设定临时目标，不断根据内外部反馈进行调整；就比如其除了地图浏览等基础功能又推出了动态导航，离线下载，地图搜索，叫车服务等</a:t>
            </a:r>
            <a:r>
              <a:rPr lang="zh-CN" altLang="en-US"/>
              <a:t>功能；</a:t>
            </a:r>
            <a:endParaRPr lang="zh-CN" altLang="en-US"/>
          </a:p>
          <a:p>
            <a:r>
              <a:rPr lang="zh-CN" altLang="en-US"/>
              <a:t>在竞争方面对百度地图进行同领域同维度的</a:t>
            </a:r>
            <a:r>
              <a:rPr lang="zh-CN" altLang="en-US"/>
              <a:t>正面竞争</a:t>
            </a:r>
            <a:endParaRPr lang="zh-CN" altLang="en-US"/>
          </a:p>
        </p:txBody>
      </p:sp>
    </p:spTree>
  </p:cSld>
  <p:clrMapOvr>
    <a:masterClrMapping/>
  </p:clrMapOvr>
  <p:transition>
    <p:strips dir="r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高德地图互联网创新之法</a:t>
            </a:r>
            <a:r>
              <a:rPr lang="en-US" altLang="zh-CN"/>
              <a:t>-</a:t>
            </a:r>
            <a:r>
              <a:rPr lang="zh-CN" altLang="en-US"/>
              <a:t>用户</a:t>
            </a:r>
            <a:endParaRPr lang="zh-CN" altLang="en-US"/>
          </a:p>
        </p:txBody>
      </p:sp>
      <p:pic>
        <p:nvPicPr>
          <p:cNvPr id="4" name="内容占位符 3" descr="806aafd724838b60726ef86619ebd7c64671687b66ce3fbc0738f2a252ed422e-p-9-c-2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719195" y="836930"/>
            <a:ext cx="8324850" cy="41814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62890" y="1115695"/>
            <a:ext cx="365061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高德地图的用户数量从</a:t>
            </a:r>
            <a:r>
              <a:rPr lang="en-US" altLang="zh-CN"/>
              <a:t>2017</a:t>
            </a:r>
            <a:r>
              <a:rPr lang="zh-CN" altLang="en-US"/>
              <a:t>年到</a:t>
            </a:r>
            <a:r>
              <a:rPr lang="en-US" altLang="zh-CN"/>
              <a:t>2022</a:t>
            </a:r>
            <a:r>
              <a:rPr lang="zh-CN" altLang="en-US"/>
              <a:t>年以类似于摩尔定律的</a:t>
            </a:r>
            <a:r>
              <a:rPr lang="zh-CN" altLang="en-US"/>
              <a:t>形式增长。</a:t>
            </a:r>
            <a:endParaRPr lang="zh-CN" altLang="en-US"/>
          </a:p>
        </p:txBody>
      </p:sp>
    </p:spTree>
  </p:cSld>
  <p:clrMapOvr>
    <a:masterClrMapping/>
  </p:clrMapOvr>
  <p:transition>
    <p:strips dir="r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高德地图互联网创新之法</a:t>
            </a:r>
            <a:r>
              <a:rPr lang="en-US" altLang="zh-CN"/>
              <a:t>-</a:t>
            </a:r>
            <a:r>
              <a:rPr lang="zh-CN" altLang="en-US"/>
              <a:t>服务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叫车服务</a:t>
            </a:r>
            <a:endParaRPr lang="zh-CN" altLang="en-US"/>
          </a:p>
          <a:p>
            <a:r>
              <a:rPr lang="zh-CN" altLang="en-US"/>
              <a:t>2013年7月,高德地图更新，新增打车功能，综合快的打车、嘀嘀打车两家资源，覆盖80%市场份额。与阿里合作后，高德地图凭借高市场占有率，逐渐从单一地图向LBS工具箱转变。新版高德地图不仅增加了可预约的出租车数量，提高了打车效率，覆盖城市也扩展到26个。</a:t>
            </a:r>
            <a:endParaRPr lang="zh-CN" altLang="en-US"/>
          </a:p>
        </p:txBody>
      </p:sp>
    </p:spTree>
  </p:cSld>
  <p:clrMapOvr>
    <a:masterClrMapping/>
  </p:clrMapOvr>
  <p:transition>
    <p:strips dir="r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高德地图</a:t>
            </a:r>
            <a:r>
              <a:rPr lang="zh-CN" altLang="en-US"/>
              <a:t>互联网创新之法</a:t>
            </a:r>
            <a:r>
              <a:rPr lang="en-US" altLang="zh-CN"/>
              <a:t>-</a:t>
            </a:r>
            <a:r>
              <a:rPr lang="zh-CN" altLang="en-US"/>
              <a:t>技术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5280" y="908685"/>
            <a:ext cx="5788025" cy="4526280"/>
          </a:xfrm>
        </p:spPr>
        <p:txBody>
          <a:bodyPr/>
          <a:p>
            <a:r>
              <a:rPr lang="zh-CN" altLang="en-US"/>
              <a:t>1、地图制作是一个非常复杂的过程。需要进行资料的采集，再通过算法进行自动识别。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、地图制作算法类型：地图制作算法大致分为两类，一类是道路标志识别，一类</a:t>
            </a:r>
            <a:r>
              <a:rPr lang="zh-CN" altLang="en-US"/>
              <a:t>是POI挂牌识别算法</a:t>
            </a:r>
            <a:endParaRPr lang="zh-CN" altLang="en-US"/>
          </a:p>
        </p:txBody>
      </p:sp>
      <p:pic>
        <p:nvPicPr>
          <p:cNvPr id="4" name="图片 3" descr="ca046efe85234b45a7714ac707185ae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3610" y="3573145"/>
            <a:ext cx="6141085" cy="3322320"/>
          </a:xfrm>
          <a:prstGeom prst="rect">
            <a:avLst/>
          </a:prstGeom>
        </p:spPr>
      </p:pic>
      <p:pic>
        <p:nvPicPr>
          <p:cNvPr id="5" name="图片 4" descr="0c50375ea40d48a28f2e3a52aa5c37e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610" y="793750"/>
            <a:ext cx="5478780" cy="2778760"/>
          </a:xfrm>
          <a:prstGeom prst="rect">
            <a:avLst/>
          </a:prstGeom>
        </p:spPr>
      </p:pic>
    </p:spTree>
  </p:cSld>
  <p:clrMapOvr>
    <a:masterClrMapping/>
  </p:clrMapOvr>
  <p:transition>
    <p:strips dir="r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高德地图互联网创新之</a:t>
            </a:r>
            <a:r>
              <a:rPr lang="zh-CN" altLang="en-US"/>
              <a:t>术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08020" y="1014095"/>
            <a:ext cx="7938770" cy="4996815"/>
          </a:xfrm>
        </p:spPr>
        <p:txBody>
          <a:bodyPr/>
          <a:p>
            <a:r>
              <a:rPr lang="zh-CN" altLang="en-US"/>
              <a:t>应用大数据技术</a:t>
            </a:r>
            <a:endParaRPr lang="zh-CN" altLang="en-US"/>
          </a:p>
          <a:p>
            <a:r>
              <a:rPr lang="zh-CN" altLang="en-US"/>
              <a:t>根据用户所在位置及目的地，快速生成路径方案以及</a:t>
            </a:r>
            <a:r>
              <a:rPr lang="zh-CN" altLang="en-US"/>
              <a:t>路费。</a:t>
            </a:r>
            <a:endParaRPr lang="zh-CN" altLang="en-US"/>
          </a:p>
        </p:txBody>
      </p:sp>
      <p:pic>
        <p:nvPicPr>
          <p:cNvPr id="4" name="图片 3" descr="微信图片_202312162037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29285"/>
            <a:ext cx="2966720" cy="6236970"/>
          </a:xfrm>
          <a:prstGeom prst="rect">
            <a:avLst/>
          </a:prstGeom>
        </p:spPr>
      </p:pic>
    </p:spTree>
  </p:cSld>
  <p:clrMapOvr>
    <a:masterClrMapping/>
  </p:clrMapOvr>
  <p:transition>
    <p:strips dir="r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高德地图创新的法与术</a:t>
            </a:r>
            <a:r>
              <a:rPr lang="en-US" altLang="zh-CN"/>
              <a:t>-</a:t>
            </a:r>
            <a:r>
              <a:rPr lang="zh-CN" altLang="en-US"/>
              <a:t>广告模式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990" y="764540"/>
            <a:ext cx="6297295" cy="4526280"/>
          </a:xfrm>
        </p:spPr>
        <p:txBody>
          <a:bodyPr/>
          <a:p>
            <a:r>
              <a:rPr lang="zh-CN" altLang="en-US"/>
              <a:t>高德地图采用竞价广告模式，广告主需要设置每次点击（CPC）或每千次印象（CPM）出价。</a:t>
            </a:r>
            <a:endParaRPr lang="zh-CN" altLang="en-US"/>
          </a:p>
          <a:p>
            <a:r>
              <a:rPr lang="zh-CN" altLang="en-US"/>
              <a:t>有数据表示高德地图每天请求他的次数是</a:t>
            </a:r>
            <a:r>
              <a:rPr lang="en-US" altLang="zh-CN"/>
              <a:t>3</a:t>
            </a:r>
            <a:r>
              <a:rPr lang="zh-CN" altLang="en-US"/>
              <a:t>亿次，若按广告曝光每千次</a:t>
            </a:r>
            <a:r>
              <a:rPr lang="en-US" altLang="zh-CN"/>
              <a:t>3</a:t>
            </a:r>
            <a:r>
              <a:rPr lang="zh-CN" altLang="en-US"/>
              <a:t>块钱，假设有五分之一的曝光价值，那么高德地图每天的广告费就有</a:t>
            </a:r>
            <a:r>
              <a:rPr lang="en-US" altLang="zh-CN"/>
              <a:t>1800</a:t>
            </a:r>
            <a:r>
              <a:rPr lang="zh-CN" altLang="en-US"/>
              <a:t>万。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239510" y="765810"/>
            <a:ext cx="2839720" cy="59543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119870" y="764540"/>
            <a:ext cx="2984500" cy="6290310"/>
          </a:xfrm>
          <a:prstGeom prst="rect">
            <a:avLst/>
          </a:prstGeom>
        </p:spPr>
      </p:pic>
    </p:spTree>
  </p:cSld>
  <p:clrMapOvr>
    <a:masterClrMapping/>
  </p:clrMapOvr>
  <p:transition>
    <p:strips dir="r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高德地图互联网创新</a:t>
            </a:r>
            <a:r>
              <a:rPr lang="en-US" altLang="zh-CN"/>
              <a:t>-</a:t>
            </a:r>
            <a:r>
              <a:rPr lang="zh-CN" altLang="en-US"/>
              <a:t>数据的服务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45845" y="1484630"/>
            <a:ext cx="7881620" cy="4526280"/>
          </a:xfrm>
        </p:spPr>
        <p:txBody>
          <a:bodyPr/>
          <a:p>
            <a:r>
              <a:rPr lang="zh-CN" altLang="en-US"/>
              <a:t>高德地图与其他互联网公司的</a:t>
            </a:r>
            <a:r>
              <a:rPr lang="zh-CN" altLang="en-US"/>
              <a:t>合作</a:t>
            </a:r>
            <a:endParaRPr lang="zh-CN" altLang="en-US"/>
          </a:p>
          <a:p>
            <a:r>
              <a:rPr lang="zh-CN" altLang="en-US"/>
              <a:t>美团和携程等生活服务软件的地图调用超过一定次数都是</a:t>
            </a:r>
            <a:r>
              <a:rPr lang="zh-CN" altLang="en-US"/>
              <a:t>收费的。</a:t>
            </a:r>
            <a:endParaRPr lang="zh-CN" altLang="en-US"/>
          </a:p>
          <a:p>
            <a:r>
              <a:rPr lang="zh-CN" altLang="en-US"/>
              <a:t>交易服务：与中国的各大景区有合作，以导航为中心，重点推荐你去哪个景区，类似于百度的竞价</a:t>
            </a:r>
            <a:r>
              <a:rPr lang="zh-CN" altLang="en-US"/>
              <a:t>推荐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75725" y="765810"/>
            <a:ext cx="3011170" cy="6692900"/>
          </a:xfrm>
          <a:prstGeom prst="rect">
            <a:avLst/>
          </a:prstGeom>
        </p:spPr>
      </p:pic>
    </p:spTree>
  </p:cSld>
  <p:clrMapOvr>
    <a:masterClrMapping/>
  </p:clrMapOvr>
  <p:transition>
    <p:strips dir="ru"/>
  </p:transition>
</p:sld>
</file>

<file path=ppt/tags/tag1.xml><?xml version="1.0" encoding="utf-8"?>
<p:tagLst xmlns:p="http://schemas.openxmlformats.org/presentationml/2006/main">
  <p:tag name="KSO_WM_UNIT_PLACING_PICTURE_USER_VIEWPORT" val="{&quot;height&quot;:6585,&quot;width&quot;:13110}"/>
</p:tagLst>
</file>

<file path=ppt/tags/tag2.xml><?xml version="1.0" encoding="utf-8"?>
<p:tagLst xmlns:p="http://schemas.openxmlformats.org/presentationml/2006/main">
  <p:tag name="KSO_WM_UNIT_PLACING_PICTURE_USER_VIEWPORT" val="{&quot;height&quot;:9377,&quot;width&quot;:4472}"/>
</p:tagLst>
</file>

<file path=ppt/tags/tag3.xml><?xml version="1.0" encoding="utf-8"?>
<p:tagLst xmlns:p="http://schemas.openxmlformats.org/presentationml/2006/main">
  <p:tag name="KSO_WM_UNIT_PLACING_PICTURE_USER_VIEWPORT" val="{&quot;height&quot;:22760,&quot;width&quot;:10800}"/>
</p:tagLst>
</file>

<file path=ppt/tags/tag4.xml><?xml version="1.0" encoding="utf-8"?>
<p:tagLst xmlns:p="http://schemas.openxmlformats.org/presentationml/2006/main">
  <p:tag name="KSO_WPP_MARK_KEY" val="cf37a052-c384-4ce4-8025-986e8454d255"/>
  <p:tag name="COMMONDATA" val="eyJoZGlkIjoiZTJkODRiZTJkNTM2YWY1Y2JmOTNkNTM4YjQ5ZDU2ZTEifQ=="/>
</p:tagLst>
</file>

<file path=ppt/theme/theme1.xml><?xml version="1.0" encoding="utf-8"?>
<a:theme xmlns:a="http://schemas.openxmlformats.org/drawingml/2006/main" name="模版1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C0FEF9"/>
      </a:accent1>
      <a:accent2>
        <a:srgbClr val="F35B1B"/>
      </a:accent2>
      <a:accent3>
        <a:srgbClr val="FFFFFF"/>
      </a:accent3>
      <a:accent4>
        <a:srgbClr val="000000"/>
      </a:accent4>
      <a:accent5>
        <a:srgbClr val="DCFEFB"/>
      </a:accent5>
      <a:accent6>
        <a:srgbClr val="DC5217"/>
      </a:accent6>
      <a:hlink>
        <a:srgbClr val="FCFEBA"/>
      </a:hlink>
      <a:folHlink>
        <a:srgbClr val="88FF89"/>
      </a:folHlink>
    </a:clrScheme>
    <a:fontScheme name="模版1">
      <a:majorFont>
        <a:latin typeface="华文中宋"/>
        <a:ea typeface="华文中宋"/>
        <a:cs typeface=""/>
      </a:majorFont>
      <a:minorFont>
        <a:latin typeface="FuturaA Md BT"/>
        <a:ea typeface="宋体"/>
        <a:cs typeface=""/>
      </a:minorFont>
    </a:fontScheme>
    <a:fmtScheme name="透明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25400" cap="flat" cmpd="sng" algn="ctr">
          <a:solidFill>
            <a:schemeClr val="tx2"/>
          </a:solidFill>
          <a:prstDash val="solid"/>
          <a:miter lim="800000"/>
          <a:headEnd type="none" w="sm" len="sm"/>
          <a:tailEnd type="none" w="sm" len="sm"/>
        </a:ln>
      </a:spPr>
      <a:bodyPr vert="horz" wrap="none" lIns="91440" tIns="45720" rIns="91440" bIns="45720" numCol="1" anchor="t" anchorCtr="0" compatLnSpc="1"/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FuturaA Md BT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25400" cap="flat" cmpd="sng" algn="ctr">
          <a:solidFill>
            <a:schemeClr val="tx2"/>
          </a:solidFill>
          <a:prstDash val="solid"/>
          <a:miter lim="800000"/>
          <a:headEnd type="none" w="sm" len="sm"/>
          <a:tailEnd type="none" w="sm" len="sm"/>
        </a:ln>
      </a:spPr>
      <a:bodyPr vert="horz" wrap="none" lIns="91440" tIns="45720" rIns="91440" bIns="45720" numCol="1" anchor="t" anchorCtr="0" compatLnSpc="1"/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FuturaA Md BT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模版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模版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模版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模版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模版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模版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模版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1206</Words>
  <Application>WPS 演示</Application>
  <PresentationFormat>宽屏</PresentationFormat>
  <Paragraphs>58</Paragraphs>
  <Slides>10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5" baseType="lpstr">
      <vt:lpstr>Arial</vt:lpstr>
      <vt:lpstr>宋体</vt:lpstr>
      <vt:lpstr>Wingdings</vt:lpstr>
      <vt:lpstr>FuturaA Md BT</vt:lpstr>
      <vt:lpstr>Segoe Print</vt:lpstr>
      <vt:lpstr>FuturaA Md BT</vt:lpstr>
      <vt:lpstr>隶书</vt:lpstr>
      <vt:lpstr>华文中宋</vt:lpstr>
      <vt:lpstr>Times New Roman</vt:lpstr>
      <vt:lpstr>Tahoma</vt:lpstr>
      <vt:lpstr>Verdana</vt:lpstr>
      <vt:lpstr>微软雅黑</vt:lpstr>
      <vt:lpstr>PingFangSC-Semibold</vt:lpstr>
      <vt:lpstr>Arial Unicode MS</vt:lpstr>
      <vt:lpstr>模版1</vt:lpstr>
      <vt:lpstr>高德地图创新分析</vt:lpstr>
      <vt:lpstr>企业简介</vt:lpstr>
      <vt:lpstr>高德地图互联网创新之道</vt:lpstr>
      <vt:lpstr>高德地图互联网创新之法-用户</vt:lpstr>
      <vt:lpstr>高德地图互联网创新之法-服务</vt:lpstr>
      <vt:lpstr>高德地图互联网创新之法-技术</vt:lpstr>
      <vt:lpstr>高德地图互联网创新之术</vt:lpstr>
      <vt:lpstr>高德地图创新的法与术-广告模式</vt:lpstr>
      <vt:lpstr>高德地图互联网创新-数据的服务</vt:lpstr>
      <vt:lpstr>主要参考资料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欧蜜（2和11）</cp:lastModifiedBy>
  <cp:revision>3206</cp:revision>
  <cp:lastPrinted>2019-11-07T11:25:00Z</cp:lastPrinted>
  <dcterms:created xsi:type="dcterms:W3CDTF">2113-01-01T00:00:00Z</dcterms:created>
  <dcterms:modified xsi:type="dcterms:W3CDTF">2023-12-16T13:32:45Z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BCFAF87844774FFCB8756A0760BDEE30</vt:lpwstr>
  </property>
  <property fmtid="{D5CDD505-2E9C-101B-9397-08002B2CF9AE}" pid="3" name="KSOProductBuildVer">
    <vt:lpwstr>2052-11.1.0.12165</vt:lpwstr>
  </property>
</Properties>
</file>